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180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CFCFA-053C-4432-A023-1653EA1AFC7E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C8AD-AD8C-4E00-8C81-D6837917C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89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CFCFA-053C-4432-A023-1653EA1AFC7E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C8AD-AD8C-4E00-8C81-D6837917C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3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CFCFA-053C-4432-A023-1653EA1AFC7E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C8AD-AD8C-4E00-8C81-D6837917C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49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CFCFA-053C-4432-A023-1653EA1AFC7E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C8AD-AD8C-4E00-8C81-D6837917C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269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CFCFA-053C-4432-A023-1653EA1AFC7E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C8AD-AD8C-4E00-8C81-D6837917C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47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CFCFA-053C-4432-A023-1653EA1AFC7E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C8AD-AD8C-4E00-8C81-D6837917C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9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CFCFA-053C-4432-A023-1653EA1AFC7E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C8AD-AD8C-4E00-8C81-D6837917C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8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CFCFA-053C-4432-A023-1653EA1AFC7E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C8AD-AD8C-4E00-8C81-D6837917C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02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CFCFA-053C-4432-A023-1653EA1AFC7E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C8AD-AD8C-4E00-8C81-D6837917C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925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CFCFA-053C-4432-A023-1653EA1AFC7E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C8AD-AD8C-4E00-8C81-D6837917C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10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CFCFA-053C-4432-A023-1653EA1AFC7E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C8AD-AD8C-4E00-8C81-D6837917C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69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CFCFA-053C-4432-A023-1653EA1AFC7E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2C8AD-AD8C-4E00-8C81-D6837917C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9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http://d2.violet.vn/uploads/thumbnails/375/thumbnails2/Picture3.p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48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504598" y="955611"/>
            <a:ext cx="7243763" cy="1169551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TRINH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10</a:t>
            </a:r>
          </a:p>
        </p:txBody>
      </p:sp>
      <p:sp>
        <p:nvSpPr>
          <p:cNvPr id="6" name="WordArt 12" descr="Narrow vertical"/>
          <p:cNvSpPr>
            <a:spLocks noChangeArrowheads="1" noChangeShapeType="1" noTextEdit="1"/>
          </p:cNvSpPr>
          <p:nvPr/>
        </p:nvSpPr>
        <p:spPr bwMode="auto">
          <a:xfrm>
            <a:off x="3063240" y="3304131"/>
            <a:ext cx="6324600" cy="11874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5000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50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50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50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endParaRPr lang="en-US" sz="5000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2339340" y="4331765"/>
            <a:ext cx="7772400" cy="13430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gradFill rotWithShape="1">
                  <a:gsLst>
                    <a:gs pos="0">
                      <a:srgbClr val="FF3399"/>
                    </a:gs>
                    <a:gs pos="12500">
                      <a:srgbClr val="FF6633"/>
                    </a:gs>
                    <a:gs pos="25000">
                      <a:srgbClr val="FFFF00"/>
                    </a:gs>
                    <a:gs pos="37500">
                      <a:srgbClr val="01A78F"/>
                    </a:gs>
                    <a:gs pos="50000">
                      <a:srgbClr val="3366FF"/>
                    </a:gs>
                    <a:gs pos="62500">
                      <a:srgbClr val="01A78F"/>
                    </a:gs>
                    <a:gs pos="75000">
                      <a:srgbClr val="FFFF00"/>
                    </a:gs>
                    <a:gs pos="87500">
                      <a:srgbClr val="FF6633"/>
                    </a:gs>
                    <a:gs pos="100000">
                      <a:srgbClr val="FF3399"/>
                    </a:gs>
                  </a:gsLst>
                  <a:lin ang="0" scaled="1"/>
                </a:gradFill>
                <a:effectLst>
                  <a:prstShdw prst="shdw17" dist="17961" dir="2700000">
                    <a:srgbClr val="991F5C"/>
                  </a:prst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kern="10" dirty="0">
                <a:gradFill rotWithShape="1">
                  <a:gsLst>
                    <a:gs pos="0">
                      <a:srgbClr val="FF3399"/>
                    </a:gs>
                    <a:gs pos="12500">
                      <a:srgbClr val="FF6633"/>
                    </a:gs>
                    <a:gs pos="25000">
                      <a:srgbClr val="FFFF00"/>
                    </a:gs>
                    <a:gs pos="37500">
                      <a:srgbClr val="01A78F"/>
                    </a:gs>
                    <a:gs pos="50000">
                      <a:srgbClr val="3366FF"/>
                    </a:gs>
                    <a:gs pos="62500">
                      <a:srgbClr val="01A78F"/>
                    </a:gs>
                    <a:gs pos="75000">
                      <a:srgbClr val="FFFF00"/>
                    </a:gs>
                    <a:gs pos="87500">
                      <a:srgbClr val="FF6633"/>
                    </a:gs>
                    <a:gs pos="100000">
                      <a:srgbClr val="FF3399"/>
                    </a:gs>
                  </a:gsLst>
                  <a:lin ang="0" scaled="1"/>
                </a:gradFill>
                <a:effectLst>
                  <a:prstShdw prst="shdw17" dist="17961" dir="2700000">
                    <a:srgbClr val="991F5C"/>
                  </a:prst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kern="10" dirty="0" err="1">
                <a:gradFill rotWithShape="1">
                  <a:gsLst>
                    <a:gs pos="0">
                      <a:srgbClr val="FF3399"/>
                    </a:gs>
                    <a:gs pos="12500">
                      <a:srgbClr val="FF6633"/>
                    </a:gs>
                    <a:gs pos="25000">
                      <a:srgbClr val="FFFF00"/>
                    </a:gs>
                    <a:gs pos="37500">
                      <a:srgbClr val="01A78F"/>
                    </a:gs>
                    <a:gs pos="50000">
                      <a:srgbClr val="3366FF"/>
                    </a:gs>
                    <a:gs pos="62500">
                      <a:srgbClr val="01A78F"/>
                    </a:gs>
                    <a:gs pos="75000">
                      <a:srgbClr val="FFFF00"/>
                    </a:gs>
                    <a:gs pos="87500">
                      <a:srgbClr val="FF6633"/>
                    </a:gs>
                    <a:gs pos="100000">
                      <a:srgbClr val="FF3399"/>
                    </a:gs>
                  </a:gsLst>
                  <a:lin ang="0" scaled="1"/>
                </a:gradFill>
                <a:effectLst>
                  <a:prstShdw prst="shdw17" dist="17961" dir="2700000">
                    <a:srgbClr val="991F5C"/>
                  </a:prst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kern="10" dirty="0">
                <a:gradFill rotWithShape="1">
                  <a:gsLst>
                    <a:gs pos="0">
                      <a:srgbClr val="FF3399"/>
                    </a:gs>
                    <a:gs pos="12500">
                      <a:srgbClr val="FF6633"/>
                    </a:gs>
                    <a:gs pos="25000">
                      <a:srgbClr val="FFFF00"/>
                    </a:gs>
                    <a:gs pos="37500">
                      <a:srgbClr val="01A78F"/>
                    </a:gs>
                    <a:gs pos="50000">
                      <a:srgbClr val="3366FF"/>
                    </a:gs>
                    <a:gs pos="62500">
                      <a:srgbClr val="01A78F"/>
                    </a:gs>
                    <a:gs pos="75000">
                      <a:srgbClr val="FFFF00"/>
                    </a:gs>
                    <a:gs pos="87500">
                      <a:srgbClr val="FF6633"/>
                    </a:gs>
                    <a:gs pos="100000">
                      <a:srgbClr val="FF3399"/>
                    </a:gs>
                  </a:gsLst>
                  <a:lin ang="0" scaled="1"/>
                </a:gradFill>
                <a:effectLst>
                  <a:prstShdw prst="shdw17" dist="17961" dir="2700000">
                    <a:srgbClr val="991F5C"/>
                  </a:prst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65582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0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-1"/>
            <a:ext cx="12192000" cy="6824325"/>
          </a:xfrm>
          <a:noFill/>
        </p:spPr>
      </p:pic>
      <p:pic>
        <p:nvPicPr>
          <p:cNvPr id="9" name="Picture 9" descr="bar01"/>
          <p:cNvPicPr>
            <a:picLocks noChangeAspect="1" noChangeArrowheads="1"/>
          </p:cNvPicPr>
          <p:nvPr/>
        </p:nvPicPr>
        <p:blipFill>
          <a:blip r:embed="rId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bar01"/>
          <p:cNvPicPr>
            <a:picLocks noChangeAspect="1" noChangeArrowheads="1"/>
          </p:cNvPicPr>
          <p:nvPr/>
        </p:nvPicPr>
        <p:blipFill>
          <a:blip r:embed="rId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5645" y="-33677"/>
            <a:ext cx="914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9" descr="bar01"/>
          <p:cNvPicPr>
            <a:picLocks noChangeAspect="1" noChangeArrowheads="1"/>
          </p:cNvPicPr>
          <p:nvPr/>
        </p:nvPicPr>
        <p:blipFill>
          <a:blip r:embed="rId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17240" y="-5156948"/>
            <a:ext cx="914400" cy="11156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9" descr="bar01"/>
          <p:cNvPicPr>
            <a:picLocks noChangeAspect="1" noChangeArrowheads="1"/>
          </p:cNvPicPr>
          <p:nvPr/>
        </p:nvPicPr>
        <p:blipFill>
          <a:blip r:embed="rId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08406" y="939053"/>
            <a:ext cx="914400" cy="11156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6" descr="j031805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444885">
            <a:off x="484188" y="2868612"/>
            <a:ext cx="304800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6" descr="j031805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5532">
            <a:off x="7790863" y="2868611"/>
            <a:ext cx="304800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WordArt 21"/>
          <p:cNvSpPr>
            <a:spLocks noChangeArrowheads="1" noChangeShapeType="1" noTextEdit="1"/>
          </p:cNvSpPr>
          <p:nvPr/>
        </p:nvSpPr>
        <p:spPr bwMode="auto">
          <a:xfrm>
            <a:off x="2642972" y="1468762"/>
            <a:ext cx="737235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 dirty="0" err="1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4000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10" dirty="0" err="1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10" dirty="0" err="1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10" dirty="0" err="1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4000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10" dirty="0" err="1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4000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10" dirty="0" err="1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kern="10" dirty="0" err="1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endParaRPr lang="en-US" sz="4000" kern="10" dirty="0">
              <a:ln w="19050">
                <a:solidFill>
                  <a:schemeClr val="bg1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06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2958353" y="1087607"/>
            <a:ext cx="7355541" cy="205902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defRPr/>
            </a:pPr>
            <a:r>
              <a:rPr lang="en-US" sz="4800" b="1" u="sng" dirty="0" err="1">
                <a:ln/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4800" b="1" u="sng" dirty="0">
              <a:ln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5400" b="1" dirty="0" smtClean="0">
                <a:ln/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5400" b="1" dirty="0">
              <a:ln/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4000" dirty="0">
                <a:ln/>
                <a:latin typeface="Times New Roman" panose="02020603050405020304" pitchFamily="18" charset="0"/>
                <a:cs typeface="Times New Roman" panose="02020603050405020304" pitchFamily="18" charset="0"/>
              </a:rPr>
              <a:t>SGK / </a:t>
            </a:r>
            <a:r>
              <a:rPr lang="en-US" sz="4000" dirty="0" smtClean="0">
                <a:ln/>
                <a:latin typeface="Times New Roman" panose="02020603050405020304" pitchFamily="18" charset="0"/>
                <a:cs typeface="Times New Roman" panose="02020603050405020304" pitchFamily="18" charset="0"/>
              </a:rPr>
              <a:t>116</a:t>
            </a:r>
            <a:endParaRPr lang="en-US" sz="4000" dirty="0">
              <a:ln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46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-146538"/>
            <a:ext cx="4652682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u="sng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6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600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ính</a:t>
            </a:r>
            <a:r>
              <a:rPr lang="en-US" sz="36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6175" y="1443841"/>
            <a:ext cx="34155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1324 </a:t>
            </a:r>
            <a:r>
              <a:rPr lang="en-US" altLang="en-US" sz="40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2</a:t>
            </a:r>
          </a:p>
          <a:p>
            <a:r>
              <a:rPr lang="en-US" sz="40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1719 </a:t>
            </a:r>
            <a:r>
              <a:rPr lang="en-US" altLang="en-US" sz="40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4</a:t>
            </a:r>
            <a:endParaRPr lang="en-US" sz="40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6175" y="3316363"/>
            <a:ext cx="39287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2308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3</a:t>
            </a:r>
          </a:p>
          <a:p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1206 </a:t>
            </a:r>
            <a:r>
              <a:rPr lang="en-US" alt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5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77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1490" y="385749"/>
            <a:ext cx="34389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1324 </a:t>
            </a:r>
            <a:r>
              <a:rPr lang="en-US" altLang="en-US" sz="40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2</a:t>
            </a:r>
          </a:p>
          <a:p>
            <a:r>
              <a:rPr lang="en-US" sz="40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sz="40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5395" y="1031357"/>
            <a:ext cx="19724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1324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2</a:t>
            </a:r>
          </a:p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2648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071154" y="2359575"/>
            <a:ext cx="1463040" cy="0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509066" y="330874"/>
            <a:ext cx="34155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1719 </a:t>
            </a:r>
            <a:r>
              <a:rPr lang="en-US" altLang="en-US" sz="40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4</a:t>
            </a:r>
            <a:endParaRPr lang="en-US" sz="40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7177" y="1047468"/>
            <a:ext cx="19724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1719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4</a:t>
            </a:r>
          </a:p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6876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971903" y="2320386"/>
            <a:ext cx="14630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34063" y="3571957"/>
            <a:ext cx="39287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2308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3</a:t>
            </a:r>
          </a:p>
          <a:p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6428" y="4564041"/>
            <a:ext cx="19724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2308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3</a:t>
            </a: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6924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1071154" y="5855258"/>
            <a:ext cx="14630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856128" y="4570121"/>
            <a:ext cx="29304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1206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5</a:t>
            </a:r>
          </a:p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6030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17177" y="3576059"/>
            <a:ext cx="39287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1206 </a:t>
            </a:r>
            <a:r>
              <a:rPr lang="en-US" alt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5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5971903" y="5872227"/>
            <a:ext cx="14630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1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2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82879" y="1"/>
            <a:ext cx="10959738" cy="244275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2: </a:t>
            </a:r>
            <a:br>
              <a:rPr lang="en-US" sz="36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2500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8000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973182" y="1135925"/>
            <a:ext cx="2390503" cy="261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78286" y="1162051"/>
            <a:ext cx="2834640" cy="5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54724" y="1613263"/>
            <a:ext cx="442177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826725" y="1613263"/>
            <a:ext cx="1680754" cy="195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071153" y="2142308"/>
            <a:ext cx="375557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7073537" y="2181496"/>
            <a:ext cx="2390503" cy="261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651068" y="1135925"/>
            <a:ext cx="1352006" cy="261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843076" y="2969562"/>
            <a:ext cx="1584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VNI-Avo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Avo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Avo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Avo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Av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9pPr>
          </a:lstStyle>
          <a:p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altLang="en-US" sz="32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106090" y="3650525"/>
            <a:ext cx="808591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NI-Avo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Avo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Avo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Avo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Av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9pPr>
          </a:lstStyle>
          <a:p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2500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              8000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altLang="en-US" sz="3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An?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3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ùng</a:t>
            </a:r>
            <a:r>
              <a:rPr lang="en-US" alt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alt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12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52"/>
            <a:ext cx="12192000" cy="6856848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151448" y="503031"/>
            <a:ext cx="15176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VNI-Avo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Avo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Avo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Avo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Av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9pPr>
          </a:lstStyle>
          <a:p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32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87986" y="1412649"/>
            <a:ext cx="664457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VNI-Avo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Avo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Avo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Avo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Av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9pPr>
          </a:lstStyle>
          <a:p>
            <a:pPr algn="ctr"/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2500 x 3= 7500 (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8000 – 7500 = 500 (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0" y="-146538"/>
            <a:ext cx="4652682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u="sng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6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62809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32811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-146538"/>
            <a:ext cx="4652682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u="sng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6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sz="36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TextBox 2"/>
          <p:cNvSpPr txBox="1">
            <a:spLocks noChangeArrowheads="1"/>
          </p:cNvSpPr>
          <p:nvPr/>
        </p:nvSpPr>
        <p:spPr bwMode="auto">
          <a:xfrm flipH="1">
            <a:off x="201706" y="1143000"/>
            <a:ext cx="91360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Avo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Avo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Avo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Avo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Av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9pPr>
          </a:lstStyle>
          <a:p>
            <a:pPr eaLnBrk="1" hangingPunct="1"/>
            <a:r>
              <a:rPr lang="en-US" alt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</a:t>
            </a:r>
            <a:r>
              <a:rPr lang="en-US" altLang="en-US" sz="4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 </a:t>
            </a:r>
            <a:r>
              <a:rPr lang="en-US" alt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1527</a:t>
            </a:r>
            <a:r>
              <a:rPr lang="en-US" alt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b) </a:t>
            </a:r>
            <a:r>
              <a:rPr lang="en-US" altLang="en-US" sz="40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40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1823</a:t>
            </a:r>
            <a:endParaRPr lang="en-US" altLang="en-US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70313" y="2558655"/>
            <a:ext cx="2325687" cy="685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err="1" smtClean="0">
                <a:solidFill>
                  <a:schemeClr val="tx1"/>
                </a:solidFill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bị</a:t>
            </a:r>
            <a:r>
              <a:rPr lang="en-US" sz="3200" b="1" dirty="0" smtClean="0">
                <a:solidFill>
                  <a:schemeClr val="tx1"/>
                </a:solidFill>
              </a:rPr>
              <a:t> chia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81626" y="3671736"/>
            <a:ext cx="5526088" cy="685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err="1" smtClean="0">
                <a:solidFill>
                  <a:schemeClr val="tx1"/>
                </a:solidFill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bị</a:t>
            </a:r>
            <a:r>
              <a:rPr lang="en-US" sz="3200" b="1" dirty="0" smtClean="0">
                <a:solidFill>
                  <a:schemeClr val="tx1"/>
                </a:solidFill>
              </a:rPr>
              <a:t> chia = </a:t>
            </a:r>
            <a:r>
              <a:rPr lang="en-US" sz="3200" b="1" dirty="0" err="1" smtClean="0">
                <a:solidFill>
                  <a:schemeClr val="tx1"/>
                </a:solidFill>
              </a:rPr>
              <a:t>Thương</a:t>
            </a:r>
            <a:r>
              <a:rPr lang="en-US" sz="3200" b="1" dirty="0" smtClean="0">
                <a:solidFill>
                  <a:schemeClr val="tx1"/>
                </a:solidFill>
              </a:rPr>
              <a:t> x </a:t>
            </a:r>
            <a:r>
              <a:rPr lang="en-US" sz="3200" b="1" dirty="0" err="1" smtClean="0">
                <a:solidFill>
                  <a:schemeClr val="tx1"/>
                </a:solidFill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</a:rPr>
              <a:t> chia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86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3281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-146538"/>
            <a:ext cx="465268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x: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 flipH="1">
            <a:off x="201706" y="1143000"/>
            <a:ext cx="91360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Avo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Avo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Avo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Avo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Av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9pPr>
          </a:lstStyle>
          <a:p>
            <a:pPr eaLnBrk="1" hangingPunct="1"/>
            <a:r>
              <a:rPr lang="en-US" alt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</a:t>
            </a:r>
            <a:r>
              <a:rPr lang="en-US" altLang="en-US" sz="40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3 </a:t>
            </a:r>
            <a:r>
              <a:rPr lang="en-US" alt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1527</a:t>
            </a:r>
            <a:r>
              <a:rPr lang="en-US" alt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b) </a:t>
            </a:r>
            <a:r>
              <a:rPr lang="en-US" altLang="en-US" sz="40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40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1823</a:t>
            </a:r>
            <a:endParaRPr lang="en-US" altLang="en-US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23258" y="1966912"/>
            <a:ext cx="3962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Avo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Avo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Avo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Avo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Av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9pPr>
          </a:lstStyle>
          <a:p>
            <a:r>
              <a:rPr lang="en-US" altLang="en-US" sz="4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1527 x 3</a:t>
            </a:r>
            <a:r>
              <a:rPr lang="en-US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</a:p>
          <a:p>
            <a:r>
              <a:rPr lang="en-US" altLang="en-US" sz="4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4581</a:t>
            </a:r>
            <a:r>
              <a:rPr lang="en-US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4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549158" y="1829108"/>
            <a:ext cx="3962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Avo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Avo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Avo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Avo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Av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Avo" pitchFamily="2" charset="0"/>
              </a:defRPr>
            </a:lvl9pPr>
          </a:lstStyle>
          <a:p>
            <a:r>
              <a:rPr lang="en-US" altLang="en-US" sz="4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1823 x 4</a:t>
            </a:r>
            <a:r>
              <a:rPr lang="en-US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</a:p>
          <a:p>
            <a:r>
              <a:rPr lang="en-US" altLang="en-US" sz="4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7292</a:t>
            </a:r>
            <a:r>
              <a:rPr lang="en-US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4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30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28658"/>
            <a:ext cx="858229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94068" y="1517766"/>
            <a:ext cx="6518365" cy="3170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Có……ô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thêm.......ô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 ô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934047" y="1616283"/>
            <a:ext cx="679269" cy="391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943971" y="2852281"/>
            <a:ext cx="679269" cy="391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826956" y="1664976"/>
            <a:ext cx="3268640" cy="2374609"/>
            <a:chOff x="1877834" y="3479898"/>
            <a:chExt cx="3268640" cy="2374609"/>
          </a:xfrm>
        </p:grpSpPr>
        <p:grpSp>
          <p:nvGrpSpPr>
            <p:cNvPr id="5" name="Group 4"/>
            <p:cNvGrpSpPr/>
            <p:nvPr/>
          </p:nvGrpSpPr>
          <p:grpSpPr>
            <a:xfrm>
              <a:off x="1877834" y="3479898"/>
              <a:ext cx="3261816" cy="1583140"/>
              <a:chOff x="2893325" y="5104263"/>
              <a:chExt cx="3261816" cy="1583140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2893325" y="5104263"/>
                <a:ext cx="3261816" cy="791570"/>
                <a:chOff x="2893325" y="5104263"/>
                <a:chExt cx="3261816" cy="791570"/>
              </a:xfrm>
            </p:grpSpPr>
            <p:sp>
              <p:nvSpPr>
                <p:cNvPr id="2" name="Rectangle 1"/>
                <p:cNvSpPr/>
                <p:nvPr/>
              </p:nvSpPr>
              <p:spPr>
                <a:xfrm>
                  <a:off x="2893325" y="5104263"/>
                  <a:ext cx="818866" cy="79157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Rectangle 7"/>
                <p:cNvSpPr/>
                <p:nvPr/>
              </p:nvSpPr>
              <p:spPr>
                <a:xfrm>
                  <a:off x="3712191" y="5104263"/>
                  <a:ext cx="818866" cy="79157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Rectangle 8"/>
                <p:cNvSpPr/>
                <p:nvPr/>
              </p:nvSpPr>
              <p:spPr>
                <a:xfrm>
                  <a:off x="4517409" y="5104263"/>
                  <a:ext cx="818866" cy="79157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>
                  <a:off x="5336275" y="5104263"/>
                  <a:ext cx="818866" cy="79157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>
                <a:off x="2893325" y="5895833"/>
                <a:ext cx="3261816" cy="791570"/>
                <a:chOff x="2893325" y="5104263"/>
                <a:chExt cx="3261816" cy="791570"/>
              </a:xfrm>
            </p:grpSpPr>
            <p:sp>
              <p:nvSpPr>
                <p:cNvPr id="13" name="Rectangle 12"/>
                <p:cNvSpPr/>
                <p:nvPr/>
              </p:nvSpPr>
              <p:spPr>
                <a:xfrm>
                  <a:off x="2893325" y="5104263"/>
                  <a:ext cx="818866" cy="79157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Rectangle 13"/>
                <p:cNvSpPr/>
                <p:nvPr/>
              </p:nvSpPr>
              <p:spPr>
                <a:xfrm>
                  <a:off x="3712191" y="5104263"/>
                  <a:ext cx="818866" cy="79157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Rectangle 14"/>
                <p:cNvSpPr/>
                <p:nvPr/>
              </p:nvSpPr>
              <p:spPr>
                <a:xfrm>
                  <a:off x="4517409" y="5104263"/>
                  <a:ext cx="818866" cy="79157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>
                  <a:off x="5336275" y="5104263"/>
                  <a:ext cx="818866" cy="791570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7" name="Group 36"/>
            <p:cNvGrpSpPr/>
            <p:nvPr/>
          </p:nvGrpSpPr>
          <p:grpSpPr>
            <a:xfrm>
              <a:off x="1884658" y="5062937"/>
              <a:ext cx="3261816" cy="791570"/>
              <a:chOff x="2893325" y="5104263"/>
              <a:chExt cx="3261816" cy="79157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2893325" y="5104263"/>
                <a:ext cx="818866" cy="79157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3712191" y="5104263"/>
                <a:ext cx="818866" cy="79157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4517409" y="5104263"/>
                <a:ext cx="818866" cy="79157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336275" y="5104263"/>
                <a:ext cx="818866" cy="79157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3327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288</Words>
  <Application>Microsoft Office PowerPoint</Application>
  <PresentationFormat>Custom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Toán LUYỆN TẬP SGK / 116</vt:lpstr>
      <vt:lpstr>Bài 1: Đặt tính rồi tính:</vt:lpstr>
      <vt:lpstr>PowerPoint Presentation</vt:lpstr>
      <vt:lpstr>Bài 2:  An mua 3 cái bút, mỗi cái bút giá 2500 đồng. An đưa cho cô bán hàng 8000 đồng. Hỏi cô bán hàng phải trả lại cho An bao nhiêu tiền?</vt:lpstr>
      <vt:lpstr>Bài 2:</vt:lpstr>
      <vt:lpstr>Bài 3: Tìm x: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Elina Kim</dc:creator>
  <cp:lastModifiedBy>Thuy</cp:lastModifiedBy>
  <cp:revision>31</cp:revision>
  <dcterms:created xsi:type="dcterms:W3CDTF">2021-02-17T05:16:57Z</dcterms:created>
  <dcterms:modified xsi:type="dcterms:W3CDTF">2021-02-17T15:03:58Z</dcterms:modified>
</cp:coreProperties>
</file>